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Raleway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aleway-bold.fntdata"/><Relationship Id="rId23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aleway-boldItalic.fntdata"/><Relationship Id="rId25" Type="http://schemas.openxmlformats.org/officeDocument/2006/relationships/font" Target="fonts/Raleway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66c3ff341c_0_6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66c3ff341c_0_6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66c3ff341c_0_6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66c3ff341c_0_6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66c3ff341c_0_6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366c3ff341c_0_6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6c3ff341c_0_61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366c3ff341c_0_6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6c3ff341c_0_6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66c3ff341c_0_6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66c3ff341c_0_6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366c3ff341c_0_6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66c3ff341c_0_6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366c3ff341c_0_6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66c3ff341c_0_6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366c3ff341c_0_6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6c3ff341c_0_6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66c3ff341c_0_6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66c3ff341c_0_61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66c3ff341c_0_6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66c3ff341c_0_6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66c3ff341c_0_6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88252dc4_0_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f88252dc4_0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66c3ff341c_0_6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66c3ff341c_0_6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5" name="Google Shape;65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6" name="Google Shape;66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7" name="Google Shape;67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68" name="Google Shape;68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1" name="Google Shape;7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75" name="Google Shape;75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" name="Google Shape;76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8" name="Google Shape;78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80" name="Google Shape;80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3" name="Google Shape;83;p15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4" name="Google Shape;84;p15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15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6" name="Google Shape;86;p15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7" name="Google Shape;87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1" name="Google Shape;91;p1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2" name="Google Shape;92;p1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" name="Google Shape;93;p1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5" name="Google Shape;95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97" name="Google Shape;97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>
            <p:ph type="ctrTitle"/>
          </p:nvPr>
        </p:nvSpPr>
        <p:spPr>
          <a:xfrm>
            <a:off x="444375" y="736600"/>
            <a:ext cx="5257800" cy="2006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Science Salary Analysis: Strategic Hiring for a Growing Firm</a:t>
            </a:r>
            <a:endParaRPr b="1" sz="1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18"/>
          <p:cNvSpPr txBox="1"/>
          <p:nvPr/>
        </p:nvSpPr>
        <p:spPr>
          <a:xfrm>
            <a:off x="0" y="4358400"/>
            <a:ext cx="2476500" cy="785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</a:rPr>
              <a:t>Lucia Adeola</a:t>
            </a:r>
            <a:endParaRPr b="1" sz="13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</a:rPr>
              <a:t>MODULE 5 R PROJECT</a:t>
            </a:r>
            <a:endParaRPr b="1" sz="13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</a:rPr>
              <a:t>JUNE 2025 </a:t>
            </a:r>
            <a:endParaRPr b="1" sz="130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Arial"/>
                <a:ea typeface="Arial"/>
                <a:cs typeface="Arial"/>
                <a:sym typeface="Arial"/>
              </a:rPr>
              <a:t>Role Comparison: Analyst vs.Engineer vs. Scientist Cont.d</a:t>
            </a:r>
            <a:endParaRPr sz="3000"/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471900" y="178985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Recommended Team Structure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Senior Data Scientist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Leads the team with technical and business acumen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Oversees modeling, strategy, communication, and ethical data training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Data Engineer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Supports backend and data infrastructure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Assists technical implementation alongside the Data Scientist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Data Analyst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Translates insights for business teams and stakeholders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Supports both Data Scientist (with insight reporting) and Data Engineer (with backend work)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6" name="Google Shape;186;p28" title="Salary_by_Role_level_barchar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227274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Arial"/>
                <a:ea typeface="Arial"/>
                <a:cs typeface="Arial"/>
                <a:sym typeface="Arial"/>
              </a:rPr>
              <a:t>U.S. vs. International Salary Insights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9"/>
          <p:cNvSpPr txBox="1"/>
          <p:nvPr>
            <p:ph idx="1" type="body"/>
          </p:nvPr>
        </p:nvSpPr>
        <p:spPr>
          <a:xfrm>
            <a:off x="471900" y="19319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Team Structure Recommendation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Based on our U.S. vs. international salary analysis, our final recommendation is to: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Hire the Entry-Level Data Analyst and Entry-Level Data Engineer internationally (offshore)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Hire the Senior-Level Data Scientist in the U.S.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(onsite or hybrid)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Leadership Placement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The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Senior Data Scientist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role includes: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Technical leadership and mentorship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Internal training (data ethics, literacy, and adoption)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Stakeholder engagement and cross-functional collaboration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This role should be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U.S.-based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allow for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in-person responsibilities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when needed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0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Arial"/>
                <a:ea typeface="Arial"/>
                <a:cs typeface="Arial"/>
                <a:sym typeface="Arial"/>
              </a:rPr>
              <a:t>U.S. vs. International Salary Insights Cont.d</a:t>
            </a:r>
            <a:endParaRPr/>
          </a:p>
        </p:txBody>
      </p:sp>
      <p:sp>
        <p:nvSpPr>
          <p:cNvPr id="198" name="Google Shape;198;p30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This Structure Works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Cost-Effective Yet Competitive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U.S. entry-level salaries are nearly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double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those of international equivalents.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By hiring offshore and paying at the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average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(not domestic), we can: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Save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$20,000–$30,000 per role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on the Analyst and Engineer positions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Still offer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above-average pay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international markets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        •	For example: Offer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$20,000 above market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(competitive globally), but still stay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below U.S. average ($74,000)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p3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05" name="Google Shape;205;p31" title="US_vs_International_Salary_barchar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555">
                <a:latin typeface="Arial"/>
                <a:ea typeface="Arial"/>
                <a:cs typeface="Arial"/>
                <a:sym typeface="Arial"/>
              </a:rPr>
              <a:t>Final Hiring Recommendations</a:t>
            </a:r>
            <a:endParaRPr b="1" sz="3555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2"/>
          <p:cNvSpPr txBox="1"/>
          <p:nvPr>
            <p:ph idx="1" type="body"/>
          </p:nvPr>
        </p:nvSpPr>
        <p:spPr>
          <a:xfrm>
            <a:off x="471900" y="1854450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Proposed Competitive Compensation Plan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Senior Data Scientist – $170,000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$7,000 above U.S. average ($163,000)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Justified by: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Leadership responsibilities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Implementation of data initiatives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Strategic influence across the firm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Data Engineer – $59,000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Data Analyst – $54,000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Analyst salary is slightly lower due to role complexity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Both are competitive globally, and well below U.S. averages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218" name="Google Shape;218;p33" title="final_budget_summary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4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               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                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                 </a:t>
            </a:r>
            <a:r>
              <a:rPr lang="en-GB" sz="5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you.</a:t>
            </a:r>
            <a:endParaRPr sz="58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847775" y="1140875"/>
            <a:ext cx="71100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                  </a:t>
            </a:r>
            <a:r>
              <a:rPr b="1" lang="en-GB" sz="3155">
                <a:latin typeface="Arial"/>
                <a:ea typeface="Arial"/>
                <a:cs typeface="Arial"/>
                <a:sym typeface="Arial"/>
              </a:rPr>
              <a:t>Presentation Roadmap</a:t>
            </a:r>
            <a:endParaRPr b="1" sz="3155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9"/>
          <p:cNvSpPr txBox="1"/>
          <p:nvPr/>
        </p:nvSpPr>
        <p:spPr>
          <a:xfrm>
            <a:off x="1245076" y="2088466"/>
            <a:ext cx="1716000" cy="535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Project Overview &amp; Business Objective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1" name="Google Shape;121;p19"/>
          <p:cNvSpPr txBox="1"/>
          <p:nvPr/>
        </p:nvSpPr>
        <p:spPr>
          <a:xfrm>
            <a:off x="1285725" y="2903238"/>
            <a:ext cx="1634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Dataset Summary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2" name="Google Shape;122;p19"/>
          <p:cNvSpPr txBox="1"/>
          <p:nvPr/>
        </p:nvSpPr>
        <p:spPr>
          <a:xfrm>
            <a:off x="1299213" y="3508319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Data Cleaning &amp; Preparation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3" name="Google Shape;123;p19"/>
          <p:cNvSpPr txBox="1"/>
          <p:nvPr/>
        </p:nvSpPr>
        <p:spPr>
          <a:xfrm>
            <a:off x="3334925" y="2193313"/>
            <a:ext cx="160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Salary Analysis by Experience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4" name="Google Shape;124;p19"/>
          <p:cNvSpPr txBox="1"/>
          <p:nvPr/>
        </p:nvSpPr>
        <p:spPr>
          <a:xfrm>
            <a:off x="3321425" y="2888913"/>
            <a:ext cx="2162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Role Comparison: Analyst vs.Engineer vs. Scientist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5" name="Google Shape;125;p19"/>
          <p:cNvSpPr txBox="1"/>
          <p:nvPr/>
        </p:nvSpPr>
        <p:spPr>
          <a:xfrm>
            <a:off x="3280775" y="3508325"/>
            <a:ext cx="1716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</a:rPr>
              <a:t>U.S. vs. International Salary Insights</a:t>
            </a:r>
            <a:endParaRPr b="1" sz="1300">
              <a:solidFill>
                <a:schemeClr val="lt1"/>
              </a:solidFill>
            </a:endParaRPr>
          </a:p>
        </p:txBody>
      </p:sp>
      <p:sp>
        <p:nvSpPr>
          <p:cNvPr id="126" name="Google Shape;126;p19"/>
          <p:cNvSpPr txBox="1"/>
          <p:nvPr/>
        </p:nvSpPr>
        <p:spPr>
          <a:xfrm>
            <a:off x="5611126" y="2119738"/>
            <a:ext cx="2250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FFFFFF"/>
                </a:solidFill>
              </a:rPr>
              <a:t>Final </a:t>
            </a:r>
            <a:r>
              <a:rPr b="1" lang="en-GB" sz="1300">
                <a:solidFill>
                  <a:srgbClr val="FFFFFF"/>
                </a:solidFill>
              </a:rPr>
              <a:t>Recommendations</a:t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7" name="Google Shape;127;p19"/>
          <p:cNvSpPr txBox="1"/>
          <p:nvPr/>
        </p:nvSpPr>
        <p:spPr>
          <a:xfrm>
            <a:off x="5611119" y="2888925"/>
            <a:ext cx="2034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FFFFFF"/>
              </a:solidFill>
            </a:endParaRPr>
          </a:p>
        </p:txBody>
      </p:sp>
      <p:sp>
        <p:nvSpPr>
          <p:cNvPr id="128" name="Google Shape;128;p19"/>
          <p:cNvSpPr txBox="1"/>
          <p:nvPr/>
        </p:nvSpPr>
        <p:spPr>
          <a:xfrm>
            <a:off x="5611121" y="3474625"/>
            <a:ext cx="17160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723900" y="0"/>
            <a:ext cx="3522900" cy="148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Project Overview &amp; </a:t>
            </a:r>
            <a:endParaRPr b="1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Business Objective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520700" y="1739900"/>
            <a:ext cx="8508900" cy="30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Business Objective:</a:t>
            </a:r>
            <a:endParaRPr b="1" sz="16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215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500">
                <a:solidFill>
                  <a:srgbClr val="000000"/>
                </a:solidFill>
                <a:highlight>
                  <a:schemeClr val="lt1"/>
                </a:highlight>
                <a:latin typeface="Arial"/>
                <a:ea typeface="Arial"/>
                <a:cs typeface="Arial"/>
                <a:sym typeface="Arial"/>
              </a:rPr>
              <a:t>What salary range should our firm offer to attract and retain top data science talent to help implement data initiatives across the organization?</a:t>
            </a:r>
            <a:endParaRPr b="1" sz="15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Research Questions: 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How do salaries vary across different data science roles?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What are the salary expectations in the U.S. vs. overseas?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How does remote work impact salary? Should we pay less for remote workers?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What is the salary difference by experience level?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Should we hire a single expert or build a diverse team?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2159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What’s a competitive, budget-conscious offer we can make given our small company  size?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highlight>
                <a:schemeClr val="l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Dataset Summary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143090" y="1836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1" name="Google Shape;141;p21"/>
          <p:cNvSpPr txBox="1"/>
          <p:nvPr>
            <p:ph idx="1" type="body"/>
          </p:nvPr>
        </p:nvSpPr>
        <p:spPr>
          <a:xfrm>
            <a:off x="471900" y="1819375"/>
            <a:ext cx="4100100" cy="286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States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Records</a:t>
            </a:r>
            <a:r>
              <a:rPr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607 job listings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Timeframe</a:t>
            </a:r>
            <a:r>
              <a:rPr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2020–2023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Total Columns</a:t>
            </a:r>
            <a:r>
              <a:rPr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12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Tools Used</a:t>
            </a:r>
            <a:r>
              <a:rPr lang="en-GB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Python, Pandas, Matplotlib,Seaborn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1"/>
          <p:cNvSpPr/>
          <p:nvPr/>
        </p:nvSpPr>
        <p:spPr>
          <a:xfrm>
            <a:off x="4418549" y="18361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43" name="Google Shape;143;p21"/>
          <p:cNvSpPr txBox="1"/>
          <p:nvPr>
            <p:ph idx="1" type="body"/>
          </p:nvPr>
        </p:nvSpPr>
        <p:spPr>
          <a:xfrm>
            <a:off x="4900800" y="1765300"/>
            <a:ext cx="4100100" cy="29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50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Features</a:t>
            </a:r>
            <a:r>
              <a:rPr b="1" lang="en-GB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2501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Dataset</a:t>
            </a:r>
            <a:endParaRPr b="1" sz="250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91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Job Titles</a:t>
            </a: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Scientist, Data Analyst, Data Engineer, ML Engineer,etc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8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Experience Levels</a:t>
            </a: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1798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 (EN), Mid (MI), Senior (SE), Executive (EX)</a:t>
            </a:r>
            <a:endParaRPr sz="1798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1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Employment Types</a:t>
            </a:r>
            <a:r>
              <a:rPr lang="en-GB" sz="1816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GB" sz="195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Full-time, Part-time, Contract, Freelance</a:t>
            </a:r>
            <a:endParaRPr sz="195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Company Sizes</a:t>
            </a: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1972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Small (S), Medium (M), Large (L)</a:t>
            </a:r>
            <a:endParaRPr sz="1972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87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Remote Ratio</a:t>
            </a:r>
            <a:r>
              <a:rPr lang="en-GB" sz="1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GB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0% (On-site), 50% (Hybrid), 100% (Fully Remote)</a:t>
            </a:r>
            <a:endParaRPr sz="2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Data Cleaning &amp; Preparation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2"/>
          <p:cNvSpPr txBox="1"/>
          <p:nvPr>
            <p:ph idx="1" type="body"/>
          </p:nvPr>
        </p:nvSpPr>
        <p:spPr>
          <a:xfrm>
            <a:off x="150" y="1765300"/>
            <a:ext cx="8693700" cy="30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lang="en-GB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our dataset, we performed the following tasks to ensure clean and relevant data</a:t>
            </a:r>
            <a:r>
              <a:rPr b="1" lang="en-GB" sz="6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b="1" sz="6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Filtered the dataset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focus on the 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 3 most common roles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Scientist, Data Analyst, and Data Engineer</a:t>
            </a:r>
            <a:endParaRPr i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Removed niche job titles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such as: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Architect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i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Research Scientist, etc</a:t>
            </a:r>
            <a:endParaRPr i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Focused only on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two experience levels: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(EN)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i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Senior-level (SE)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— to compare early-career and expert compensation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Verified salary consistency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ensuring all salaries are reported in 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USD</a:t>
            </a:r>
            <a:endParaRPr b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•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Identified salary outliers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using a 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boxplot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and found extreme values (e.g., $300K–$600K) which inflated the mean salary. This justified using the </a:t>
            </a:r>
            <a:r>
              <a:rPr b="1"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median</a:t>
            </a:r>
            <a:r>
              <a:rPr lang="en-GB" sz="5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salary instead of the mean has a more reliable measure for this analysis </a:t>
            </a:r>
            <a:endParaRPr sz="5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52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3" title="salary_boxplo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471900" y="738725"/>
            <a:ext cx="8222100" cy="70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Arial"/>
                <a:ea typeface="Arial"/>
                <a:cs typeface="Arial"/>
                <a:sym typeface="Arial"/>
              </a:rPr>
              <a:t> Salary Analysis by Experience</a:t>
            </a:r>
            <a:endParaRPr b="1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471900" y="1799575"/>
            <a:ext cx="8222100" cy="320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Insights: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  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Salaries increased by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40% between Mid-Level (MI) and Senior-Level (SE)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indicating that Senior-level professionals likely bring greater value and expertise.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 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Executive (EX) roles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are the most expensive, but given our company size, they are not a priority for current hiring plans.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  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Entry-Level (EN) roles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offer strong value at affordable rates and are ideal for scaling junior talent.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729450" y="1322450"/>
            <a:ext cx="7010100" cy="35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Project objective</a:t>
            </a:r>
            <a:endParaRPr sz="1200"/>
          </a:p>
        </p:txBody>
      </p:sp>
      <p:sp>
        <p:nvSpPr>
          <p:cNvPr id="166" name="Google Shape;166;p25"/>
          <p:cNvSpPr txBox="1"/>
          <p:nvPr>
            <p:ph idx="4294967295" type="body"/>
          </p:nvPr>
        </p:nvSpPr>
        <p:spPr>
          <a:xfrm>
            <a:off x="729450" y="1749350"/>
            <a:ext cx="7010100" cy="26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3000">
                <a:solidFill>
                  <a:srgbClr val="FFFFFF"/>
                </a:solidFill>
              </a:rPr>
              <a:t>Lorem ipsum dolor sit amet, consectetur adipiscing elit, sed do eiusmod tempor incididunt ut labore et dolore magna aliqua ipsum dolor sit amet.</a:t>
            </a:r>
            <a:endParaRPr sz="3000">
              <a:solidFill>
                <a:srgbClr val="FFFFFF"/>
              </a:solidFill>
            </a:endParaRPr>
          </a:p>
        </p:txBody>
      </p:sp>
      <p:pic>
        <p:nvPicPr>
          <p:cNvPr id="167" name="Google Shape;167;p25" title="Salary_by_Experience_level_barchar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471900" y="271400"/>
            <a:ext cx="8222100" cy="123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Arial"/>
                <a:ea typeface="Arial"/>
                <a:cs typeface="Arial"/>
                <a:sym typeface="Arial"/>
              </a:rPr>
              <a:t> </a:t>
            </a:r>
            <a:endParaRPr b="1"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000">
                <a:latin typeface="Arial"/>
                <a:ea typeface="Arial"/>
                <a:cs typeface="Arial"/>
                <a:sym typeface="Arial"/>
              </a:rPr>
              <a:t>Role Comparison: Analyst vs.Engineer vs. Scientist</a:t>
            </a:r>
            <a:endParaRPr b="1" sz="2333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91050" y="1667100"/>
            <a:ext cx="8383800" cy="34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0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Insights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Based on average salaries for entry- and senior-level roles we recommend hiring: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Senior Data Scientist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Entry-Level Data Engineer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 Entry-Level Data Analyst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Why These Roles?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Most common, versatile roles across U.S. and international markets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Broad scope supports internal upskilling &amp; future growth unlike niche roles.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Minimal salary gap between entry-level Analyst and Engineer enabling us to invest more in a strong Senior Data Scientist.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	•	</a:t>
            </a:r>
            <a:r>
              <a:rPr b="1"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Wider talent pool = easier, cost-effective hiring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